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85" r:id="rId2"/>
    <p:sldId id="291" r:id="rId3"/>
    <p:sldId id="292" r:id="rId4"/>
    <p:sldId id="293" r:id="rId5"/>
    <p:sldId id="294" r:id="rId6"/>
    <p:sldId id="295" r:id="rId7"/>
    <p:sldId id="265" r:id="rId8"/>
    <p:sldId id="286" r:id="rId9"/>
    <p:sldId id="287" r:id="rId10"/>
    <p:sldId id="290" r:id="rId11"/>
    <p:sldId id="299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969" autoAdjust="0"/>
  </p:normalViewPr>
  <p:slideViewPr>
    <p:cSldViewPr>
      <p:cViewPr varScale="1">
        <p:scale>
          <a:sx n="61" d="100"/>
          <a:sy n="61" d="100"/>
        </p:scale>
        <p:origin x="157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tari Ambarini" userId="dafd500bcfdcfc7b" providerId="LiveId" clId="{56136168-EC4D-4A56-93D4-D66C4F77CFB2}"/>
    <pc:docChg chg="custSel modSld">
      <pc:chgData name="Lestari Ambarini" userId="dafd500bcfdcfc7b" providerId="LiveId" clId="{56136168-EC4D-4A56-93D4-D66C4F77CFB2}" dt="2026-09-21T09:19:04.048" v="296" actId="20577"/>
      <pc:docMkLst>
        <pc:docMk/>
      </pc:docMkLst>
      <pc:sldChg chg="modSp mod">
        <pc:chgData name="Lestari Ambarini" userId="dafd500bcfdcfc7b" providerId="LiveId" clId="{56136168-EC4D-4A56-93D4-D66C4F77CFB2}" dt="2026-09-21T09:19:04.048" v="296" actId="20577"/>
        <pc:sldMkLst>
          <pc:docMk/>
          <pc:sldMk cId="0" sldId="285"/>
        </pc:sldMkLst>
        <pc:spChg chg="mod">
          <ac:chgData name="Lestari Ambarini" userId="dafd500bcfdcfc7b" providerId="LiveId" clId="{56136168-EC4D-4A56-93D4-D66C4F77CFB2}" dt="2026-09-21T09:19:04.048" v="296" actId="20577"/>
          <ac:spMkLst>
            <pc:docMk/>
            <pc:sldMk cId="0" sldId="285"/>
            <ac:spMk id="3" creationId="{00000000-0000-0000-0000-000000000000}"/>
          </ac:spMkLst>
        </pc:spChg>
      </pc:sldChg>
      <pc:sldChg chg="modSp mod">
        <pc:chgData name="Lestari Ambarini" userId="dafd500bcfdcfc7b" providerId="LiveId" clId="{56136168-EC4D-4A56-93D4-D66C4F77CFB2}" dt="2026-09-07T01:26:31.172" v="286" actId="20577"/>
        <pc:sldMkLst>
          <pc:docMk/>
          <pc:sldMk cId="3142579669" sldId="299"/>
        </pc:sldMkLst>
        <pc:spChg chg="mod">
          <ac:chgData name="Lestari Ambarini" userId="dafd500bcfdcfc7b" providerId="LiveId" clId="{56136168-EC4D-4A56-93D4-D66C4F77CFB2}" dt="2026-09-07T01:26:31.172" v="286" actId="20577"/>
          <ac:spMkLst>
            <pc:docMk/>
            <pc:sldMk cId="3142579669" sldId="299"/>
            <ac:spMk id="3" creationId="{00000000-0000-0000-0000-000000000000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9-15T07:47:35.913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6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FB01D-F6A1-43BA-8CF3-3A4AE58B8047}" type="datetimeFigureOut">
              <a:rPr lang="id-ID" smtClean="0"/>
              <a:t>23/09/2026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br>
              <a:rPr lang="en-US" sz="2600" dirty="0"/>
            </a:br>
            <a:br>
              <a:rPr lang="en-US" sz="2600" dirty="0"/>
            </a:br>
            <a:r>
              <a:rPr lang="en-US" sz="5100"/>
              <a:t>RUANG</a:t>
            </a:r>
            <a:r>
              <a:rPr lang="en-US" sz="5100" dirty="0"/>
              <a:t>  LINGKUP ANGGARAN</a:t>
            </a:r>
          </a:p>
          <a:p>
            <a:pPr marL="0" indent="0" algn="ctr">
              <a:buNone/>
            </a:pPr>
            <a:endParaRPr lang="en-US" sz="5100" dirty="0"/>
          </a:p>
          <a:p>
            <a:r>
              <a:rPr lang="en-US" sz="5100" dirty="0" err="1"/>
              <a:t>Anggaran</a:t>
            </a:r>
            <a:r>
              <a:rPr lang="en-US" sz="5100" dirty="0"/>
              <a:t> (budget) </a:t>
            </a:r>
          </a:p>
          <a:p>
            <a:pPr>
              <a:buNone/>
            </a:pPr>
            <a:r>
              <a:rPr lang="en-US" sz="5100" dirty="0"/>
              <a:t>	</a:t>
            </a:r>
            <a:r>
              <a:rPr lang="en-US" sz="5100" dirty="0" err="1"/>
              <a:t>rencana</a:t>
            </a:r>
            <a:r>
              <a:rPr lang="en-US" sz="5100" dirty="0"/>
              <a:t> </a:t>
            </a:r>
            <a:r>
              <a:rPr lang="en-US" sz="5100" dirty="0" err="1"/>
              <a:t>keuangan</a:t>
            </a:r>
            <a:r>
              <a:rPr lang="en-US" sz="5100" dirty="0"/>
              <a:t> </a:t>
            </a:r>
            <a:r>
              <a:rPr lang="en-US" sz="5100" dirty="0" err="1"/>
              <a:t>periodik</a:t>
            </a:r>
            <a:r>
              <a:rPr lang="en-US" sz="5100" dirty="0"/>
              <a:t> </a:t>
            </a:r>
            <a:r>
              <a:rPr lang="en-US" sz="5100" dirty="0" err="1"/>
              <a:t>yg</a:t>
            </a:r>
            <a:r>
              <a:rPr lang="en-US" sz="5100" dirty="0"/>
              <a:t> </a:t>
            </a:r>
            <a:r>
              <a:rPr lang="en-US" sz="5100" dirty="0" err="1"/>
              <a:t>disusun</a:t>
            </a:r>
            <a:r>
              <a:rPr lang="en-US" sz="5100" dirty="0"/>
              <a:t> </a:t>
            </a:r>
            <a:r>
              <a:rPr lang="en-US" sz="5100" dirty="0" err="1"/>
              <a:t>secara</a:t>
            </a:r>
            <a:r>
              <a:rPr lang="en-US" sz="5100" dirty="0"/>
              <a:t> </a:t>
            </a:r>
            <a:r>
              <a:rPr lang="en-US" sz="5100" dirty="0" err="1"/>
              <a:t>tertulis</a:t>
            </a:r>
            <a:r>
              <a:rPr lang="en-US" sz="5100" dirty="0"/>
              <a:t> </a:t>
            </a:r>
            <a:r>
              <a:rPr lang="en-US" sz="5100" dirty="0" err="1"/>
              <a:t>mengenai</a:t>
            </a:r>
            <a:r>
              <a:rPr lang="en-US" sz="5100" dirty="0"/>
              <a:t> kegiatan </a:t>
            </a:r>
            <a:r>
              <a:rPr lang="en-US" sz="5100" dirty="0" err="1"/>
              <a:t>organisasi</a:t>
            </a:r>
            <a:r>
              <a:rPr lang="en-US" sz="5100" dirty="0"/>
              <a:t> </a:t>
            </a:r>
            <a:r>
              <a:rPr lang="en-US" sz="5100" dirty="0" err="1"/>
              <a:t>yg</a:t>
            </a:r>
            <a:r>
              <a:rPr lang="en-US" sz="5100" dirty="0"/>
              <a:t> </a:t>
            </a:r>
            <a:r>
              <a:rPr lang="en-US" sz="5100" dirty="0" err="1"/>
              <a:t>dinyatakan</a:t>
            </a:r>
            <a:r>
              <a:rPr lang="en-US" sz="5100" dirty="0"/>
              <a:t> </a:t>
            </a:r>
            <a:r>
              <a:rPr lang="en-US" sz="5100" dirty="0" err="1"/>
              <a:t>dlm</a:t>
            </a:r>
            <a:r>
              <a:rPr lang="en-US" sz="5100" dirty="0"/>
              <a:t> unit </a:t>
            </a:r>
            <a:r>
              <a:rPr lang="en-US" sz="5100" dirty="0" err="1"/>
              <a:t>uang</a:t>
            </a:r>
            <a:r>
              <a:rPr lang="en-US" sz="5100" dirty="0"/>
              <a:t> </a:t>
            </a:r>
            <a:r>
              <a:rPr lang="en-US" sz="5100" dirty="0" err="1">
                <a:solidFill>
                  <a:schemeClr val="tx2"/>
                </a:solidFill>
              </a:rPr>
              <a:t>untuk</a:t>
            </a:r>
            <a:r>
              <a:rPr lang="en-US" sz="5100" dirty="0">
                <a:solidFill>
                  <a:schemeClr val="tx2"/>
                </a:solidFill>
              </a:rPr>
              <a:t> </a:t>
            </a:r>
            <a:r>
              <a:rPr lang="en-US" sz="5100" dirty="0" err="1">
                <a:solidFill>
                  <a:schemeClr val="tx2"/>
                </a:solidFill>
              </a:rPr>
              <a:t>jangka</a:t>
            </a:r>
            <a:r>
              <a:rPr lang="en-US" sz="5100" dirty="0">
                <a:solidFill>
                  <a:schemeClr val="tx2"/>
                </a:solidFill>
              </a:rPr>
              <a:t> </a:t>
            </a:r>
            <a:r>
              <a:rPr lang="en-US" sz="5100" dirty="0" err="1">
                <a:solidFill>
                  <a:schemeClr val="tx2"/>
                </a:solidFill>
              </a:rPr>
              <a:t>waktu</a:t>
            </a:r>
            <a:r>
              <a:rPr lang="en-US" sz="5100" dirty="0">
                <a:solidFill>
                  <a:schemeClr val="tx2"/>
                </a:solidFill>
              </a:rPr>
              <a:t> </a:t>
            </a:r>
            <a:r>
              <a:rPr lang="en-US" sz="5100" dirty="0" err="1">
                <a:solidFill>
                  <a:schemeClr val="tx2"/>
                </a:solidFill>
              </a:rPr>
              <a:t>tertentu</a:t>
            </a:r>
            <a:r>
              <a:rPr lang="en-US" sz="5100" dirty="0">
                <a:solidFill>
                  <a:schemeClr val="tx2"/>
                </a:solidFill>
              </a:rPr>
              <a:t>.</a:t>
            </a:r>
          </a:p>
          <a:p>
            <a:pPr>
              <a:buNone/>
            </a:pPr>
            <a:endParaRPr lang="en-US" sz="5100" dirty="0"/>
          </a:p>
          <a:p>
            <a:r>
              <a:rPr lang="en-US" sz="5100" dirty="0" err="1"/>
              <a:t>Penganggaran</a:t>
            </a:r>
            <a:r>
              <a:rPr lang="en-US" sz="5100" dirty="0"/>
              <a:t> (business budget)</a:t>
            </a:r>
          </a:p>
          <a:p>
            <a:pPr>
              <a:buNone/>
            </a:pPr>
            <a:r>
              <a:rPr lang="en-US" sz="5100" dirty="0"/>
              <a:t>	proses </a:t>
            </a:r>
            <a:r>
              <a:rPr lang="en-US" sz="5100" dirty="0" err="1"/>
              <a:t>penyusunan</a:t>
            </a:r>
            <a:r>
              <a:rPr lang="en-US" sz="5100" dirty="0"/>
              <a:t> </a:t>
            </a:r>
            <a:r>
              <a:rPr lang="en-US" sz="5100" dirty="0" err="1"/>
              <a:t>anggaran</a:t>
            </a:r>
            <a:r>
              <a:rPr lang="en-US" sz="5100" dirty="0"/>
              <a:t> </a:t>
            </a:r>
            <a:r>
              <a:rPr lang="en-US" sz="5100" dirty="0" err="1"/>
              <a:t>yg</a:t>
            </a:r>
            <a:r>
              <a:rPr lang="en-US" sz="5100" dirty="0"/>
              <a:t> </a:t>
            </a:r>
            <a:r>
              <a:rPr lang="en-US" sz="5100" dirty="0" err="1"/>
              <a:t>dibuat</a:t>
            </a:r>
            <a:r>
              <a:rPr lang="en-US" sz="5100" dirty="0"/>
              <a:t> </a:t>
            </a:r>
            <a:r>
              <a:rPr lang="en-US" sz="5100" dirty="0" err="1"/>
              <a:t>unntuk</a:t>
            </a:r>
            <a:r>
              <a:rPr lang="en-US" sz="5100" dirty="0"/>
              <a:t> </a:t>
            </a:r>
            <a:r>
              <a:rPr lang="en-US" sz="5100" dirty="0" err="1"/>
              <a:t>mencapai</a:t>
            </a:r>
            <a:r>
              <a:rPr lang="en-US" sz="5100" dirty="0"/>
              <a:t> </a:t>
            </a:r>
            <a:r>
              <a:rPr lang="en-US" sz="5100" dirty="0" err="1"/>
              <a:t>tujuan</a:t>
            </a:r>
            <a:r>
              <a:rPr lang="en-US" sz="5100" dirty="0"/>
              <a:t> </a:t>
            </a:r>
            <a:r>
              <a:rPr lang="en-US" sz="5100" dirty="0" err="1"/>
              <a:t>perusahaan</a:t>
            </a:r>
            <a:r>
              <a:rPr lang="en-US" sz="5100" dirty="0"/>
              <a:t> </a:t>
            </a:r>
            <a:r>
              <a:rPr lang="en-US" sz="5100" dirty="0" err="1"/>
              <a:t>dalam</a:t>
            </a:r>
            <a:r>
              <a:rPr lang="en-US" sz="5100" dirty="0"/>
              <a:t> </a:t>
            </a:r>
            <a:r>
              <a:rPr lang="en-US" sz="5100" dirty="0" err="1"/>
              <a:t>memperoleh</a:t>
            </a:r>
            <a:r>
              <a:rPr lang="en-US" sz="5100" dirty="0"/>
              <a:t> </a:t>
            </a:r>
            <a:r>
              <a:rPr lang="en-US" sz="5100" dirty="0" err="1"/>
              <a:t>laba</a:t>
            </a:r>
            <a:endParaRPr lang="en-US" sz="5100" dirty="0"/>
          </a:p>
          <a:p>
            <a:pPr>
              <a:buNone/>
            </a:pPr>
            <a:endParaRPr lang="en-US" sz="5100" dirty="0"/>
          </a:p>
          <a:p>
            <a:r>
              <a:rPr lang="en-US" sz="5100" dirty="0" err="1"/>
              <a:t>Tujuan</a:t>
            </a:r>
            <a:r>
              <a:rPr lang="en-US" sz="5100" dirty="0"/>
              <a:t> </a:t>
            </a:r>
            <a:r>
              <a:rPr lang="en-US" sz="5100" dirty="0" err="1"/>
              <a:t>anggaran</a:t>
            </a:r>
            <a:r>
              <a:rPr lang="en-US" sz="5100" dirty="0"/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5100" dirty="0" err="1"/>
              <a:t>Sebagai</a:t>
            </a:r>
            <a:r>
              <a:rPr lang="en-US" sz="5100" dirty="0"/>
              <a:t> </a:t>
            </a:r>
            <a:r>
              <a:rPr lang="en-US" sz="5100" dirty="0" err="1"/>
              <a:t>pedoman</a:t>
            </a:r>
            <a:r>
              <a:rPr lang="en-US" sz="5100" dirty="0"/>
              <a:t> </a:t>
            </a:r>
            <a:r>
              <a:rPr lang="en-US" sz="5100" dirty="0" err="1"/>
              <a:t>kerja</a:t>
            </a:r>
            <a:endParaRPr lang="en-US" sz="5100" dirty="0"/>
          </a:p>
          <a:p>
            <a:pPr marL="457200" indent="-457200">
              <a:buFont typeface="+mj-lt"/>
              <a:buAutoNum type="arabicPeriod"/>
            </a:pPr>
            <a:r>
              <a:rPr lang="en-US" sz="5100" dirty="0" err="1"/>
              <a:t>Alat</a:t>
            </a:r>
            <a:r>
              <a:rPr lang="en-US" sz="5100" dirty="0"/>
              <a:t> </a:t>
            </a:r>
            <a:r>
              <a:rPr lang="en-US" sz="5100" dirty="0" err="1"/>
              <a:t>koordinasi</a:t>
            </a:r>
            <a:r>
              <a:rPr lang="en-US" sz="5100" dirty="0"/>
              <a:t> </a:t>
            </a:r>
            <a:r>
              <a:rPr lang="en-US" sz="5100" dirty="0" err="1"/>
              <a:t>kerja</a:t>
            </a:r>
            <a:endParaRPr lang="en-US" sz="5100" dirty="0"/>
          </a:p>
          <a:p>
            <a:pPr marL="457200" indent="-457200">
              <a:buFont typeface="+mj-lt"/>
              <a:buAutoNum type="arabicPeriod"/>
            </a:pPr>
            <a:r>
              <a:rPr lang="en-US" sz="5100" dirty="0" err="1"/>
              <a:t>Alat</a:t>
            </a:r>
            <a:r>
              <a:rPr lang="en-US" sz="5100" dirty="0"/>
              <a:t> </a:t>
            </a:r>
            <a:r>
              <a:rPr lang="en-US" sz="5100" dirty="0" err="1"/>
              <a:t>pengawasan</a:t>
            </a:r>
            <a:r>
              <a:rPr lang="en-US" sz="5100" dirty="0"/>
              <a:t> </a:t>
            </a:r>
            <a:r>
              <a:rPr lang="en-US" sz="5100" dirty="0" err="1"/>
              <a:t>kerja</a:t>
            </a:r>
            <a:endParaRPr lang="en-US" sz="5100" dirty="0"/>
          </a:p>
          <a:p>
            <a:pPr marL="457200" indent="-457200">
              <a:buFont typeface="+mj-lt"/>
              <a:buAutoNum type="arabicPeriod"/>
            </a:pPr>
            <a:r>
              <a:rPr lang="en-US" sz="5100" dirty="0" err="1"/>
              <a:t>Alat</a:t>
            </a:r>
            <a:r>
              <a:rPr lang="en-US" sz="5100" dirty="0"/>
              <a:t> </a:t>
            </a:r>
            <a:r>
              <a:rPr lang="en-US" sz="5100" dirty="0" err="1"/>
              <a:t>pencapaian</a:t>
            </a:r>
            <a:r>
              <a:rPr lang="en-US" sz="5100" dirty="0"/>
              <a:t> </a:t>
            </a:r>
            <a:r>
              <a:rPr lang="en-US" sz="5100" dirty="0" err="1"/>
              <a:t>laba</a:t>
            </a:r>
            <a:r>
              <a:rPr lang="en-US" sz="5100" dirty="0"/>
              <a:t> </a:t>
            </a:r>
            <a:r>
              <a:rPr lang="en-US" sz="5100" dirty="0" err="1"/>
              <a:t>maksimal</a:t>
            </a:r>
            <a:endParaRPr lang="en-US" sz="5100" dirty="0"/>
          </a:p>
          <a:p>
            <a:pPr marL="457200" indent="-457200">
              <a:buFont typeface="+mj-lt"/>
              <a:buAutoNum type="arabicPeriod"/>
            </a:pPr>
            <a:endParaRPr lang="en-US" sz="3800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>
              <a:buNone/>
            </a:pPr>
            <a:r>
              <a:rPr lang="en-US" sz="2600" dirty="0"/>
              <a:t>	</a:t>
            </a:r>
          </a:p>
          <a:p>
            <a:pPr>
              <a:buNone/>
            </a:pPr>
            <a:r>
              <a:rPr lang="en-US" sz="2600" dirty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927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terarah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memotivasi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karyawan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Menghindari</a:t>
            </a:r>
            <a:r>
              <a:rPr lang="en-US" sz="2400" dirty="0"/>
              <a:t> </a:t>
            </a:r>
            <a:r>
              <a:rPr lang="en-US" sz="2400" dirty="0" err="1"/>
              <a:t>pemborosan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Memanfaatkan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efisien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manajer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Faktor</a:t>
            </a:r>
            <a:r>
              <a:rPr lang="en-US" sz="2400" dirty="0"/>
              <a:t> internal :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lalu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Kapasitas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 err="1"/>
              <a:t>Kebijakan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/>
              <a:t>Tenaga </a:t>
            </a:r>
            <a:r>
              <a:rPr lang="en-US" sz="2400" dirty="0" err="1"/>
              <a:t>kerja</a:t>
            </a:r>
            <a:r>
              <a:rPr lang="en-US" sz="2400" dirty="0"/>
              <a:t>, modal, </a:t>
            </a:r>
            <a:r>
              <a:rPr lang="en-US" sz="2400" dirty="0" err="1"/>
              <a:t>fasilitas</a:t>
            </a:r>
            <a:r>
              <a:rPr lang="en-US" sz="2400" dirty="0"/>
              <a:t> lain</a:t>
            </a:r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457200" indent="-457200">
              <a:buFont typeface="+mj-lt"/>
              <a:buAutoNum type="alphaLcPeriod"/>
            </a:pPr>
            <a:endParaRPr lang="en-US" sz="2400" dirty="0"/>
          </a:p>
          <a:p>
            <a:pPr marL="514350" indent="-514350">
              <a:buFont typeface="+mj-lt"/>
              <a:buAutoNum type="alphaLcPeriod"/>
            </a:pPr>
            <a:endParaRPr lang="en-US" sz="2400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3375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2.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endParaRPr lang="en-US" sz="2400" dirty="0"/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/>
              <a:t>Persaingan</a:t>
            </a:r>
            <a:endParaRPr lang="en-US" sz="2400" dirty="0"/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/>
              <a:t>Pertumbuhan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penyebaran</a:t>
            </a:r>
            <a:r>
              <a:rPr lang="en-US" sz="2400" dirty="0"/>
              <a:t> </a:t>
            </a:r>
            <a:r>
              <a:rPr lang="en-US" sz="2400" dirty="0" err="1"/>
              <a:t>penduduk</a:t>
            </a:r>
            <a:endParaRPr lang="en-US" sz="2400" dirty="0"/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beli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endParaRPr lang="en-US" sz="2400" dirty="0"/>
          </a:p>
          <a:p>
            <a:pPr marL="514350" indent="-514350">
              <a:buFont typeface="+mj-lt"/>
              <a:buAutoNum type="alphaLcPeriod"/>
            </a:pPr>
            <a:r>
              <a:rPr lang="en-US" sz="2400" dirty="0"/>
              <a:t>Agama, </a:t>
            </a:r>
            <a:r>
              <a:rPr lang="en-US" sz="2400" dirty="0" err="1"/>
              <a:t>adat</a:t>
            </a:r>
            <a:r>
              <a:rPr lang="en-US" sz="2400" dirty="0"/>
              <a:t> </a:t>
            </a:r>
            <a:r>
              <a:rPr lang="en-US" sz="2400" dirty="0" err="1"/>
              <a:t>istiadat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kebiasaan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/>
              <a:t>Kebijakan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endParaRPr lang="en-US" sz="2400" dirty="0"/>
          </a:p>
          <a:p>
            <a:pPr marL="514350" indent="-514350">
              <a:buFont typeface="+mj-lt"/>
              <a:buAutoNum type="alphaLcPeriod"/>
            </a:pP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perekonomian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global</a:t>
            </a:r>
          </a:p>
          <a:p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anggaran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direalisasikan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menjalankan</a:t>
            </a:r>
            <a:r>
              <a:rPr lang="en-US" sz="2400" dirty="0"/>
              <a:t> </a:t>
            </a:r>
            <a:r>
              <a:rPr lang="en-US" sz="2400" dirty="0" err="1"/>
              <a:t>fungsinya</a:t>
            </a:r>
            <a:endParaRPr lang="en-US" sz="2400" dirty="0"/>
          </a:p>
          <a:p>
            <a:r>
              <a:rPr lang="en-US" sz="2400" dirty="0" err="1"/>
              <a:t>Kelemahan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Disusun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angka</a:t>
            </a:r>
            <a:r>
              <a:rPr lang="en-US" sz="2400" dirty="0"/>
              <a:t> </a:t>
            </a:r>
            <a:r>
              <a:rPr lang="en-US" sz="2400" dirty="0" err="1"/>
              <a:t>taksiran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Taksiran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dikontrol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dikontrol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Keberhasilannya</a:t>
            </a:r>
            <a:r>
              <a:rPr lang="en-US" sz="2400" dirty="0"/>
              <a:t>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pelaksananya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126424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287963"/>
          </a:xfrm>
        </p:spPr>
        <p:txBody>
          <a:bodyPr>
            <a:normAutofit/>
          </a:bodyPr>
          <a:lstStyle/>
          <a:p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akuntansi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menyajikan</a:t>
            </a:r>
            <a:r>
              <a:rPr lang="en-US" sz="2400" dirty="0"/>
              <a:t> data </a:t>
            </a:r>
            <a:r>
              <a:rPr lang="en-US" sz="2400" dirty="0" err="1"/>
              <a:t>historis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bermanfaat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menyusun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Akuntansi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pencatatan</a:t>
            </a:r>
            <a:r>
              <a:rPr lang="en-US" sz="2400" dirty="0"/>
              <a:t> </a:t>
            </a:r>
            <a:r>
              <a:rPr lang="en-US" sz="2400" dirty="0" err="1"/>
              <a:t>sistematis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teratur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pelaksanaan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bermanfaat</a:t>
            </a:r>
            <a:r>
              <a:rPr lang="en-US" sz="2400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Apropriation</a:t>
            </a:r>
            <a:r>
              <a:rPr lang="en-US" sz="2400" dirty="0"/>
              <a:t> budget</a:t>
            </a:r>
          </a:p>
          <a:p>
            <a:pPr marL="442913" indent="0">
              <a:buNone/>
              <a:tabLst>
                <a:tab pos="628650" algn="l"/>
              </a:tabLst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batas</a:t>
            </a:r>
            <a:r>
              <a:rPr lang="en-US" sz="2400" dirty="0"/>
              <a:t> </a:t>
            </a:r>
            <a:r>
              <a:rPr lang="en-US" sz="2400" dirty="0" err="1"/>
              <a:t>maksimal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minimal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,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maksud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pengawasan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666250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2. Performance budget</a:t>
            </a:r>
          </a:p>
          <a:p>
            <a:pPr marL="271463" indent="0">
              <a:buNone/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didasarkan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, </a:t>
            </a:r>
            <a:r>
              <a:rPr lang="en-US" sz="2400" dirty="0" err="1"/>
              <a:t>aktivitas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dibuatnya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baiaya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dg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dinilai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. Terdiri </a:t>
            </a:r>
            <a:r>
              <a:rPr lang="en-US" sz="2400" dirty="0" err="1"/>
              <a:t>dari</a:t>
            </a:r>
            <a:r>
              <a:rPr lang="en-US" sz="2400" dirty="0"/>
              <a:t> :</a:t>
            </a:r>
          </a:p>
          <a:p>
            <a:pPr marL="728663" indent="-457200">
              <a:buFont typeface="+mj-lt"/>
              <a:buAutoNum type="alphaLcPeriod"/>
            </a:pPr>
            <a:r>
              <a:rPr lang="en-US" sz="2400" dirty="0"/>
              <a:t>Fixed budget</a:t>
            </a:r>
          </a:p>
          <a:p>
            <a:pPr marL="271463" indent="0">
              <a:buNone/>
            </a:pPr>
            <a:r>
              <a:rPr lang="en-US" sz="2400" dirty="0" err="1"/>
              <a:t>Penyusunannya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kejadian</a:t>
            </a:r>
            <a:r>
              <a:rPr lang="en-US" sz="2400" dirty="0"/>
              <a:t> (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penyesuaian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volume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aktivitas</a:t>
            </a:r>
            <a:endParaRPr lang="en-US" sz="2400" dirty="0"/>
          </a:p>
          <a:p>
            <a:pPr marL="271463" indent="0">
              <a:buNone/>
            </a:pPr>
            <a:r>
              <a:rPr lang="en-US" sz="2400" dirty="0"/>
              <a:t>b. </a:t>
            </a:r>
            <a:r>
              <a:rPr lang="en-US" sz="2400" dirty="0" err="1"/>
              <a:t>Fleksibel</a:t>
            </a:r>
            <a:r>
              <a:rPr lang="en-US" sz="2400" dirty="0"/>
              <a:t> budget</a:t>
            </a:r>
          </a:p>
          <a:p>
            <a:pPr marL="271463" indent="0">
              <a:buNone/>
            </a:pPr>
            <a:r>
              <a:rPr lang="en-US" sz="2400" dirty="0" err="1"/>
              <a:t>Dinilai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norma</a:t>
            </a:r>
            <a:r>
              <a:rPr lang="en-US" sz="2400" dirty="0"/>
              <a:t> </a:t>
            </a:r>
            <a:r>
              <a:rPr lang="en-US" sz="2400" dirty="0" err="1"/>
              <a:t>norma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diperlukan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masing</a:t>
            </a:r>
            <a:r>
              <a:rPr lang="en-US" sz="2400" dirty="0"/>
              <a:t> </a:t>
            </a:r>
            <a:r>
              <a:rPr lang="en-US" sz="2400" dirty="0" err="1"/>
              <a:t>masing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kejadian</a:t>
            </a:r>
            <a:r>
              <a:rPr lang="en-US" sz="2400" dirty="0"/>
              <a:t> (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ubah</a:t>
            </a:r>
            <a:r>
              <a:rPr lang="en-US" sz="2400" dirty="0"/>
              <a:t>)</a:t>
            </a:r>
          </a:p>
          <a:p>
            <a:pPr marL="271463" indent="0">
              <a:buNone/>
            </a:pPr>
            <a:endParaRPr lang="en-US" sz="2400" dirty="0"/>
          </a:p>
          <a:p>
            <a:pPr marL="271463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14421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penyusunan</a:t>
            </a: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periodik</a:t>
            </a:r>
            <a:r>
              <a:rPr lang="en-US" sz="2400" dirty="0"/>
              <a:t> (</a:t>
            </a:r>
            <a:r>
              <a:rPr lang="en-US" sz="2400" dirty="0" err="1"/>
              <a:t>rutin</a:t>
            </a:r>
            <a:r>
              <a:rPr lang="en-US" sz="24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Anggaran</a:t>
            </a:r>
            <a:r>
              <a:rPr lang="en-US" sz="2400" dirty="0"/>
              <a:t> continue (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strategis</a:t>
            </a:r>
            <a:r>
              <a:rPr lang="en-US" sz="2400" dirty="0"/>
              <a:t> (</a:t>
            </a:r>
            <a:r>
              <a:rPr lang="en-US" sz="2400" dirty="0" err="1"/>
              <a:t>jk</a:t>
            </a:r>
            <a:r>
              <a:rPr lang="en-US" sz="2400" dirty="0"/>
              <a:t> </a:t>
            </a:r>
            <a:r>
              <a:rPr lang="en-US" sz="2400" dirty="0" err="1"/>
              <a:t>panjang</a:t>
            </a:r>
            <a:r>
              <a:rPr lang="en-US" sz="24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taktis</a:t>
            </a:r>
            <a:r>
              <a:rPr lang="en-US" sz="2400" dirty="0"/>
              <a:t> (</a:t>
            </a:r>
            <a:r>
              <a:rPr lang="en-US" sz="2400" dirty="0" err="1"/>
              <a:t>jk</a:t>
            </a:r>
            <a:r>
              <a:rPr lang="en-US" sz="2400" dirty="0"/>
              <a:t> </a:t>
            </a:r>
            <a:r>
              <a:rPr lang="en-US" sz="2400" dirty="0" err="1"/>
              <a:t>pendek</a:t>
            </a:r>
            <a:r>
              <a:rPr lang="en-US" sz="2400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bidangnya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operasional</a:t>
            </a:r>
            <a:r>
              <a:rPr lang="en-US" sz="2400" dirty="0"/>
              <a:t> ( R/L)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(</a:t>
            </a:r>
            <a:r>
              <a:rPr lang="en-US" sz="2400" dirty="0" err="1"/>
              <a:t>neraca</a:t>
            </a:r>
            <a:r>
              <a:rPr lang="en-US" sz="2400" dirty="0"/>
              <a:t>)</a:t>
            </a:r>
          </a:p>
          <a:p>
            <a:r>
              <a:rPr lang="en-US" sz="2400" dirty="0"/>
              <a:t>1 </a:t>
            </a:r>
            <a:r>
              <a:rPr lang="en-US" sz="2400" dirty="0" err="1"/>
              <a:t>dan</a:t>
            </a:r>
            <a:r>
              <a:rPr lang="en-US" sz="2400" dirty="0"/>
              <a:t> 2 </a:t>
            </a:r>
            <a:r>
              <a:rPr lang="en-US" sz="2400" dirty="0" err="1"/>
              <a:t>merupakan</a:t>
            </a:r>
            <a:r>
              <a:rPr lang="en-US" sz="2400" dirty="0"/>
              <a:t> master budget (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induk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548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5867400"/>
          </a:xfrm>
        </p:spPr>
        <p:txBody>
          <a:bodyPr>
            <a:noAutofit/>
          </a:bodyPr>
          <a:lstStyle/>
          <a:p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operasional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yg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► men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cantumkan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jml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fisik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liter, kg,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menyatakan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rinci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jml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uang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yg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dkeluarkan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oleh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periode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ttt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beserta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asal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800" dirty="0" err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Kedua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menyusun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rencana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menyeluruh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fleksibilitas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diperlukan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mengingat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pasti</a:t>
            </a: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US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800" dirty="0">
                <a:solidFill>
                  <a:schemeClr val="tx2"/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2"/>
                </a:solidFill>
              </a:rPr>
              <a:t>Macam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macam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anggaran</a:t>
            </a:r>
            <a:r>
              <a:rPr lang="en-US" dirty="0">
                <a:solidFill>
                  <a:schemeClr val="tx2"/>
                </a:solidFill>
              </a:rPr>
              <a:t> 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0170"/>
            <a:ext cx="8229600" cy="4900295"/>
          </a:xfrm>
        </p:spPr>
        <p:txBody>
          <a:bodyPr>
            <a:normAutofit lnSpcReduction="10000"/>
          </a:bodyPr>
          <a:lstStyle/>
          <a:p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Ekspense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budget (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pengeluaran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) :</a:t>
            </a:r>
          </a:p>
          <a:p>
            <a:pPr>
              <a:buNone/>
            </a:pP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	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menunjukkan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untuk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apa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uang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dipakai</a:t>
            </a:r>
            <a:endParaRPr lang="en-US" sz="2800" dirty="0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Engeenered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cost budget (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rekayasa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) :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menguraikan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material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tenaga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kerja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termasuk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umum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administrasi</a:t>
            </a:r>
            <a:endParaRPr lang="en-US" sz="2800" dirty="0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Discretionary cost budget (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tanpa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syarat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) :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pengeluaran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yg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digunakan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untuk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dep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yg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memiliki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output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tidak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dapat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diukur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scr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akurat</a:t>
            </a:r>
            <a:endParaRPr lang="en-US" sz="2800" dirty="0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Profit budget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atau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master budget (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induk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) : menggabungkan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laba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dalam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satu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charset="0"/>
                <a:cs typeface="Times New Roman" panose="02020603050405020304" charset="0"/>
              </a:rPr>
              <a:t> unit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anggaran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5705"/>
            <a:ext cx="8229600" cy="525018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tetap (sewa gedung, mesin, biaya riset)</a:t>
            </a:r>
            <a:endParaRPr lang="en-US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tetap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ada dan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tdk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berubah sesuai vol produksi</a:t>
            </a: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2.  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variabel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 (bahan baku, bahan pembantu) </a:t>
            </a: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berubah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sesuai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volume produksi</a:t>
            </a:r>
          </a:p>
          <a:p>
            <a:pPr marL="514350" indent="-514350">
              <a:buNone/>
            </a:pP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3.   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semi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variabel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(biaya pemeliharaan gedung)</a:t>
            </a: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berubah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tetapi tidak proposional dengan volume produksi </a:t>
            </a:r>
          </a:p>
          <a:p>
            <a:pPr marL="514350" indent="-514350">
              <a:buNone/>
            </a:pPr>
            <a:endParaRPr lang="en-US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# 	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manajer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biasanya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membagi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total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dg unsur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ketiga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biaya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tsb  agar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anggaran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 perush.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lebih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2800" dirty="0" err="1">
                <a:latin typeface="Times New Roman" panose="02020603050405020304" charset="0"/>
                <a:cs typeface="Times New Roman" panose="02020603050405020304" charset="0"/>
              </a:rPr>
              <a:t>akurat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</a:p>
          <a:p>
            <a:pPr marL="514350" indent="-514350">
              <a:buNone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	</a:t>
            </a:r>
          </a:p>
          <a:p>
            <a:pPr marL="514350" indent="-514350">
              <a:buNone/>
            </a:pPr>
            <a:endParaRPr lang="en-US" sz="2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71500"/>
            <a:ext cx="8229600" cy="53260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dirty="0" err="1"/>
              <a:t>Faktor</a:t>
            </a:r>
            <a:r>
              <a:rPr lang="en-US" sz="2800" dirty="0"/>
              <a:t> factor </a:t>
            </a:r>
            <a:r>
              <a:rPr lang="en-US" sz="2800" dirty="0" err="1"/>
              <a:t>yg</a:t>
            </a:r>
            <a:r>
              <a:rPr lang="en-US" sz="2800" dirty="0"/>
              <a:t> </a:t>
            </a:r>
            <a:r>
              <a:rPr lang="en-US" sz="2800" dirty="0" err="1"/>
              <a:t>mempengaruhi</a:t>
            </a:r>
            <a:r>
              <a:rPr lang="en-US" sz="2800" dirty="0"/>
              <a:t> </a:t>
            </a:r>
            <a:r>
              <a:rPr lang="en-US" sz="2800" dirty="0" err="1"/>
              <a:t>anggaran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Karakteristik</a:t>
            </a:r>
            <a:r>
              <a:rPr lang="en-US" sz="2800" dirty="0"/>
              <a:t> </a:t>
            </a:r>
            <a:r>
              <a:rPr lang="en-US" sz="2800" dirty="0" err="1"/>
              <a:t>pasar</a:t>
            </a:r>
            <a:r>
              <a:rPr lang="en-US" sz="2800" dirty="0"/>
              <a:t> </a:t>
            </a:r>
            <a:r>
              <a:rPr lang="en-US" sz="2800" dirty="0" err="1"/>
              <a:t>yg</a:t>
            </a:r>
            <a:r>
              <a:rPr lang="en-US" sz="2800" dirty="0"/>
              <a:t> </a:t>
            </a:r>
            <a:r>
              <a:rPr lang="en-US" sz="2800" dirty="0" err="1"/>
              <a:t>dihadapi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 :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/>
              <a:t>Luas </a:t>
            </a:r>
            <a:r>
              <a:rPr lang="en-US" sz="2800" dirty="0" err="1"/>
              <a:t>pasar</a:t>
            </a:r>
            <a:r>
              <a:rPr lang="en-US" sz="2800" dirty="0"/>
              <a:t> : local, regional, </a:t>
            </a:r>
            <a:r>
              <a:rPr lang="en-US" sz="2800" dirty="0" err="1"/>
              <a:t>nasional</a:t>
            </a:r>
            <a:r>
              <a:rPr lang="en-US" sz="2800" dirty="0"/>
              <a:t>, </a:t>
            </a:r>
            <a:r>
              <a:rPr lang="en-US" sz="2800" dirty="0" err="1"/>
              <a:t>internasional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 err="1"/>
              <a:t>Jenis</a:t>
            </a:r>
            <a:r>
              <a:rPr lang="en-US" sz="2800" dirty="0"/>
              <a:t> </a:t>
            </a:r>
            <a:r>
              <a:rPr lang="en-US" sz="2800" dirty="0" err="1"/>
              <a:t>persaingan</a:t>
            </a:r>
            <a:r>
              <a:rPr lang="en-US" sz="2800" dirty="0"/>
              <a:t> : </a:t>
            </a:r>
            <a:r>
              <a:rPr lang="en-US" sz="2800" dirty="0" err="1"/>
              <a:t>monopoli</a:t>
            </a:r>
            <a:r>
              <a:rPr lang="en-US" sz="2800" dirty="0"/>
              <a:t>, oligopoly, P- </a:t>
            </a:r>
            <a:r>
              <a:rPr lang="en-US" sz="2800" dirty="0" err="1"/>
              <a:t>sempurna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 err="1"/>
              <a:t>Daya</a:t>
            </a:r>
            <a:r>
              <a:rPr lang="en-US" sz="2800" dirty="0"/>
              <a:t> </a:t>
            </a:r>
            <a:r>
              <a:rPr lang="en-US" sz="2800" dirty="0" err="1"/>
              <a:t>serap</a:t>
            </a:r>
            <a:r>
              <a:rPr lang="en-US" sz="2800" dirty="0"/>
              <a:t> </a:t>
            </a:r>
            <a:r>
              <a:rPr lang="en-US" sz="2800" dirty="0" err="1"/>
              <a:t>pasar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produk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 err="1"/>
              <a:t>Sifat</a:t>
            </a:r>
            <a:r>
              <a:rPr lang="en-US" sz="2800" dirty="0"/>
              <a:t> </a:t>
            </a:r>
            <a:r>
              <a:rPr lang="en-US" sz="2800" dirty="0" err="1"/>
              <a:t>konsumen</a:t>
            </a:r>
            <a:r>
              <a:rPr lang="en-US" sz="2800" dirty="0"/>
              <a:t> : </a:t>
            </a:r>
            <a:r>
              <a:rPr lang="en-US" sz="2800" dirty="0" err="1"/>
              <a:t>konsumen</a:t>
            </a:r>
            <a:r>
              <a:rPr lang="en-US" sz="2800" dirty="0"/>
              <a:t> </a:t>
            </a:r>
            <a:r>
              <a:rPr lang="en-US" sz="2800" dirty="0" err="1"/>
              <a:t>akhir</a:t>
            </a:r>
            <a:r>
              <a:rPr lang="en-US" sz="2800" dirty="0"/>
              <a:t>, </a:t>
            </a:r>
            <a:r>
              <a:rPr lang="en-US" sz="2800" dirty="0" err="1"/>
              <a:t>diolah</a:t>
            </a:r>
            <a:r>
              <a:rPr lang="en-US" sz="2800" dirty="0"/>
              <a:t> </a:t>
            </a:r>
            <a:r>
              <a:rPr lang="en-US" sz="2800" dirty="0" err="1"/>
              <a:t>kembali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514350" indent="-514350">
              <a:buAutoNum type="arabicPeriod" startAt="2"/>
            </a:pPr>
            <a:r>
              <a:rPr lang="en-US" sz="2800" dirty="0" err="1"/>
              <a:t>Kemampuan</a:t>
            </a:r>
            <a:r>
              <a:rPr lang="en-US" sz="2800" dirty="0"/>
              <a:t> </a:t>
            </a:r>
            <a:r>
              <a:rPr lang="en-US" sz="2800" dirty="0" err="1"/>
              <a:t>finansial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membiayai</a:t>
            </a:r>
            <a:r>
              <a:rPr lang="en-US" sz="2800" dirty="0"/>
              <a:t> </a:t>
            </a:r>
            <a:r>
              <a:rPr lang="en-US" sz="2800" dirty="0" err="1"/>
              <a:t>riset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pengembangan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membiayai</a:t>
            </a:r>
            <a:r>
              <a:rPr lang="en-US" sz="2800" dirty="0"/>
              <a:t> target </a:t>
            </a:r>
            <a:r>
              <a:rPr lang="en-US" sz="2800" dirty="0" err="1"/>
              <a:t>penjualan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endParaRPr lang="en-US" sz="2800" dirty="0"/>
          </a:p>
          <a:p>
            <a:pPr marL="514350" indent="-514350">
              <a:buFont typeface="+mj-lt"/>
              <a:buAutoNum type="alphaLcPeriod"/>
            </a:pP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membeli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mentah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3.Kondisi </a:t>
            </a:r>
            <a:r>
              <a:rPr lang="en-US" sz="2800" dirty="0" err="1"/>
              <a:t>personalia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personalia</a:t>
            </a:r>
            <a:r>
              <a:rPr lang="en-US" sz="2800" dirty="0"/>
              <a:t> : </a:t>
            </a:r>
            <a:r>
              <a:rPr lang="en-US" sz="2800" dirty="0" err="1"/>
              <a:t>cukup</a:t>
            </a:r>
            <a:r>
              <a:rPr lang="en-US" sz="2800" dirty="0"/>
              <a:t>. </a:t>
            </a:r>
            <a:r>
              <a:rPr lang="en-US" sz="2800" dirty="0" err="1"/>
              <a:t>Kurang</a:t>
            </a:r>
            <a:r>
              <a:rPr lang="en-US" sz="2800" dirty="0"/>
              <a:t>. </a:t>
            </a:r>
            <a:r>
              <a:rPr lang="en-US" sz="2800" dirty="0" err="1"/>
              <a:t>Berlebih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/>
              <a:t>Kualitas</a:t>
            </a:r>
            <a:r>
              <a:rPr lang="en-US" sz="2800" dirty="0"/>
              <a:t> </a:t>
            </a:r>
            <a:r>
              <a:rPr lang="en-US" sz="2800" dirty="0" err="1"/>
              <a:t>personalia</a:t>
            </a:r>
            <a:r>
              <a:rPr lang="en-US" sz="2800" dirty="0"/>
              <a:t> :  </a:t>
            </a:r>
            <a:r>
              <a:rPr lang="en-US" sz="2800" dirty="0" err="1"/>
              <a:t>kurang</a:t>
            </a:r>
            <a:r>
              <a:rPr lang="en-US" sz="2800" dirty="0"/>
              <a:t>, </a:t>
            </a:r>
            <a:r>
              <a:rPr lang="en-US" sz="2800" dirty="0" err="1"/>
              <a:t>cukup</a:t>
            </a:r>
            <a:r>
              <a:rPr lang="en-US" sz="2800" dirty="0"/>
              <a:t>, </a:t>
            </a:r>
            <a:r>
              <a:rPr lang="en-US" sz="2800" dirty="0" err="1"/>
              <a:t>baik</a:t>
            </a:r>
            <a:endParaRPr lang="en-US" sz="2800" dirty="0"/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  <a:p>
            <a:pPr marL="514350" indent="-514350">
              <a:buFont typeface="+mj-lt"/>
              <a:buAutoNum type="alphaLcPeriod"/>
            </a:pPr>
            <a:endParaRPr lang="en-US" sz="2800" dirty="0"/>
          </a:p>
          <a:p>
            <a:pPr marL="514350" indent="-514350">
              <a:buFont typeface="+mj-lt"/>
              <a:buAutoNum type="alphaLcPeriod"/>
            </a:pPr>
            <a:endParaRPr lang="en-US" sz="2800" dirty="0"/>
          </a:p>
          <a:p>
            <a:pPr marL="514350" indent="-514350">
              <a:buFont typeface="+mj-lt"/>
              <a:buAutoNum type="alphaLcPeriod"/>
            </a:pP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68530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229600" cy="5516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TUGAS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(</a:t>
            </a:r>
            <a:r>
              <a:rPr lang="en-US" dirty="0" err="1"/>
              <a:t>ketua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grup</a:t>
            </a:r>
            <a:r>
              <a:rPr lang="en-US"/>
              <a:t> ANGGARAN MALAM)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dan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, </a:t>
            </a:r>
            <a:r>
              <a:rPr lang="en-US" dirty="0" err="1"/>
              <a:t>dikumpulkan</a:t>
            </a:r>
            <a:r>
              <a:rPr lang="en-US" dirty="0"/>
              <a:t> paling </a:t>
            </a:r>
            <a:r>
              <a:rPr lang="en-US" dirty="0" err="1"/>
              <a:t>lambat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pagi</a:t>
            </a:r>
            <a:r>
              <a:rPr lang="en-US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Nilai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90 </a:t>
            </a:r>
            <a:r>
              <a:rPr lang="en-US" dirty="0" err="1"/>
              <a:t>diumumkan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malam</a:t>
            </a:r>
            <a:r>
              <a:rPr lang="en-US" dirty="0"/>
              <a:t> di </a:t>
            </a:r>
            <a:r>
              <a:rPr lang="en-US" dirty="0" err="1"/>
              <a:t>grup</a:t>
            </a:r>
            <a:r>
              <a:rPr lang="en-US" dirty="0"/>
              <a:t> </a:t>
            </a:r>
            <a:r>
              <a:rPr lang="en-US" dirty="0" err="1"/>
              <a:t>kelas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Hanya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tertinggi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100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42579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723</Words>
  <Application>Microsoft Office PowerPoint</Application>
  <PresentationFormat>On-screen Show (4:3)</PresentationFormat>
  <Paragraphs>118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Macam macam anggaran lain</vt:lpstr>
      <vt:lpstr>Jenis biaya dalam menyusun anggaran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Penganggaran</dc:title>
  <dc:creator>hp</dc:creator>
  <cp:lastModifiedBy>Lestari Ambarini</cp:lastModifiedBy>
  <cp:revision>109</cp:revision>
  <dcterms:created xsi:type="dcterms:W3CDTF">2014-05-28T04:12:00Z</dcterms:created>
  <dcterms:modified xsi:type="dcterms:W3CDTF">2026-09-22T22:54:52Z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2ED8E14C74364F09BA84F7AF65A951AA</vt:lpwstr>
  </property>
  <property fmtid="{D5CDD505-2E9C-101B-9397-08002B2CF9AE}" pid="3" name="KSOProductBuildVer">
    <vt:lpwstr>1033-11.2.0.11380</vt:lpwstr>
  </property>
</Properties>
</file>